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00" r:id="rId3"/>
    <p:sldId id="301" r:id="rId4"/>
    <p:sldId id="302"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7"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84" d="100"/>
          <a:sy n="84" d="100"/>
        </p:scale>
        <p:origin x="576" y="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gif>
</file>

<file path=ppt/media/image3.png>
</file>

<file path=ppt/media/image4.png>
</file>

<file path=ppt/media/image5.gif>
</file>

<file path=ppt/media/image6.gif>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4/8/2019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4/8/2019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4/8/2019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4/8/2019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4/8/2019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4/8/2019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ocs.google.com/spreadsheets/d/1cSZCyjqbBh1RWeP3fV3zRQxTN4vWw63IKwGKVG_Tp74/edit?usp=sharing"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tladeras.shinyapps.io/nhanes_explor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www.slideshare.net/CaitlinGarrett1/null-when-missing-data-is-valuable"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trec.pdx.edu/events/professional-development/data-science-1-2019" TargetMode="External"/><Relationship Id="rId7" Type="http://schemas.openxmlformats.org/officeDocument/2006/relationships/hyperlink" Target="https://jhudatascience.org/chromebookdatascience/" TargetMode="External"/><Relationship Id="rId2" Type="http://schemas.openxmlformats.org/officeDocument/2006/relationships/hyperlink" Target="https://laderast.github.io/AnalyticsCourse/" TargetMode="External"/><Relationship Id="rId1" Type="http://schemas.openxmlformats.org/officeDocument/2006/relationships/slideLayout" Target="../slideLayouts/slideLayout2.xml"/><Relationship Id="rId6" Type="http://schemas.openxmlformats.org/officeDocument/2006/relationships/hyperlink" Target="https://pdxrlang.com/" TargetMode="External"/><Relationship Id="rId5" Type="http://schemas.openxmlformats.org/officeDocument/2006/relationships/hyperlink" Target="https://rladies-pdx.rbind.io/about/" TargetMode="External"/><Relationship Id="rId4" Type="http://schemas.openxmlformats.org/officeDocument/2006/relationships/hyperlink" Target="https://www.pdx.edu/sysc/sysc-435535-modeling-and-simulation-with-r-and-python-0"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aynepelletier.com/work/tasty-icons"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laderast.github.io/burro"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t>Exploratory Data Analysis</a:t>
            </a:r>
          </a:p>
        </p:txBody>
      </p:sp>
      <p:sp>
        <p:nvSpPr>
          <p:cNvPr id="3" name="Subtitle 2"/>
          <p:cNvSpPr>
            <a:spLocks noGrp="1"/>
          </p:cNvSpPr>
          <p:nvPr>
            <p:ph type="subTitle" idx="1"/>
          </p:nvPr>
        </p:nvSpPr>
        <p:spPr>
          <a:xfrm>
            <a:off x="1371600" y="3886200"/>
            <a:ext cx="6400800" cy="1752600"/>
          </a:xfrm>
        </p:spPr>
        <p:txBody>
          <a:bodyPr/>
          <a:lstStyle/>
          <a:p>
            <a:pPr marL="0" lvl="0" indent="0">
              <a:buNone/>
            </a:pPr>
            <a:br/>
            <a:br/>
            <a:r>
              <a:t>Ted Laderas</a:t>
            </a:r>
          </a:p>
        </p:txBody>
      </p:sp>
      <p:sp>
        <p:nvSpPr>
          <p:cNvPr id="4" name="Date Placeholder 3"/>
          <p:cNvSpPr>
            <a:spLocks noGrp="1"/>
          </p:cNvSpPr>
          <p:nvPr>
            <p:ph type="dt" sz="half" idx="10"/>
          </p:nvPr>
        </p:nvSpPr>
        <p:spPr/>
        <p:txBody>
          <a:bodyPr/>
          <a:lstStyle/>
          <a:p>
            <a:pPr marL="0" lvl="0" indent="0">
              <a:buNone/>
            </a:pPr>
            <a:r>
              <a:t>2019-04-08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Outcomes</a:t>
            </a:r>
          </a:p>
        </p:txBody>
      </p:sp>
      <p:sp>
        <p:nvSpPr>
          <p:cNvPr id="3" name="Content Placeholder 2"/>
          <p:cNvSpPr>
            <a:spLocks noGrp="1"/>
          </p:cNvSpPr>
          <p:nvPr>
            <p:ph idx="1"/>
          </p:nvPr>
        </p:nvSpPr>
        <p:spPr/>
        <p:txBody>
          <a:bodyPr/>
          <a:lstStyle/>
          <a:p>
            <a:pPr marL="0" lvl="0" indent="0">
              <a:buNone/>
            </a:pPr>
            <a:r>
              <a:t>We can understand an outcome and look at its association with measured variables in the data.</a:t>
            </a:r>
          </a:p>
          <a:p>
            <a:pPr marL="0" lvl="0" indent="0">
              <a:buNone/>
            </a:pPr>
            <a:r>
              <a:t>We’ll look at Depression today, but there is also Physical Activity and Diabetes Status as possible outcomes.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Before we Start</a:t>
            </a:r>
          </a:p>
        </p:txBody>
      </p:sp>
      <p:sp>
        <p:nvSpPr>
          <p:cNvPr id="3" name="Content Placeholder 2"/>
          <p:cNvSpPr>
            <a:spLocks noGrp="1"/>
          </p:cNvSpPr>
          <p:nvPr>
            <p:ph idx="1"/>
          </p:nvPr>
        </p:nvSpPr>
        <p:spPr/>
        <p:txBody>
          <a:bodyPr/>
          <a:lstStyle/>
          <a:p>
            <a:pPr lvl="1"/>
            <a:r>
              <a:t>Pair off or get into groups of 3.</a:t>
            </a:r>
          </a:p>
          <a:p>
            <a:pPr lvl="1"/>
            <a:r>
              <a:t>Given the list of variables, come up with one question about your outcome you’re curious about.</a:t>
            </a:r>
          </a:p>
          <a:p>
            <a:pPr lvl="1"/>
            <a:r>
              <a:t>What do you expect is the case?</a:t>
            </a:r>
          </a:p>
          <a:p>
            <a:pPr lvl="1"/>
            <a:r>
              <a:t>See if you can answer it!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Take a Look at the Data as a Sheet</a:t>
            </a:r>
          </a:p>
        </p:txBody>
      </p:sp>
      <p:sp>
        <p:nvSpPr>
          <p:cNvPr id="3" name="Content Placeholder 2"/>
          <p:cNvSpPr>
            <a:spLocks noGrp="1"/>
          </p:cNvSpPr>
          <p:nvPr>
            <p:ph idx="1"/>
          </p:nvPr>
        </p:nvSpPr>
        <p:spPr/>
        <p:txBody>
          <a:bodyPr/>
          <a:lstStyle/>
          <a:p>
            <a:pPr marL="0" lvl="0" indent="0">
              <a:buNone/>
            </a:pPr>
            <a:r>
              <a:rPr>
                <a:hlinkClick r:id="rId2"/>
              </a:rPr>
              <a:t>NHANES Extract in Google Sheet Form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Exploratory Data Analysis?</a:t>
            </a:r>
          </a:p>
        </p:txBody>
      </p:sp>
      <p:sp>
        <p:nvSpPr>
          <p:cNvPr id="3" name="Content Placeholder 2"/>
          <p:cNvSpPr>
            <a:spLocks noGrp="1"/>
          </p:cNvSpPr>
          <p:nvPr>
            <p:ph idx="1"/>
          </p:nvPr>
        </p:nvSpPr>
        <p:spPr/>
        <p:txBody>
          <a:bodyPr/>
          <a:lstStyle/>
          <a:p>
            <a:pPr lvl="1"/>
            <a:r>
              <a:t>Pioneered by John Tukey</a:t>
            </a:r>
          </a:p>
          <a:p>
            <a:pPr lvl="1"/>
            <a:r>
              <a:t>Detective work on your data</a:t>
            </a:r>
          </a:p>
          <a:p>
            <a:pPr lvl="1"/>
            <a:r>
              <a:t>An </a:t>
            </a:r>
            <a:r>
              <a:rPr i="1"/>
              <a:t>attitude</a:t>
            </a:r>
            <a:r>
              <a:t> towards data, not just techniques</a:t>
            </a:r>
          </a:p>
          <a:p>
            <a:pPr lvl="1"/>
            <a:r>
              <a:t>‘Find patterns, reveal structure, and make tenative model assessments (Behrens)’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Remember</a:t>
            </a:r>
          </a:p>
        </p:txBody>
      </p:sp>
      <p:sp>
        <p:nvSpPr>
          <p:cNvPr id="3" name="Content Placeholder 2"/>
          <p:cNvSpPr>
            <a:spLocks noGrp="1"/>
          </p:cNvSpPr>
          <p:nvPr>
            <p:ph idx="1"/>
          </p:nvPr>
        </p:nvSpPr>
        <p:spPr/>
        <p:txBody>
          <a:bodyPr/>
          <a:lstStyle/>
          <a:p>
            <a:pPr marL="0" lvl="0" indent="0">
              <a:buNone/>
            </a:pPr>
            <a:r>
              <a:t>“Exploratory data analysis can never be the whole story, but nothing else can serve as the foundation stone.” - John Tukey, </a:t>
            </a:r>
            <a:r>
              <a:rPr i="1"/>
              <a:t>Exploratory Data 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EDA is about Visualization First</a:t>
            </a:r>
          </a:p>
        </p:txBody>
      </p:sp>
      <p:sp>
        <p:nvSpPr>
          <p:cNvPr id="3" name="Content Placeholder 2"/>
          <p:cNvSpPr>
            <a:spLocks noGrp="1"/>
          </p:cNvSpPr>
          <p:nvPr>
            <p:ph idx="1"/>
          </p:nvPr>
        </p:nvSpPr>
        <p:spPr/>
        <p:txBody>
          <a:bodyPr/>
          <a:lstStyle/>
          <a:p>
            <a:pPr lvl="1"/>
            <a:r>
              <a:t>Visualization is a gateway</a:t>
            </a:r>
          </a:p>
          <a:p>
            <a:pPr lvl="1"/>
            <a:r>
              <a:t>Understand the issues, not focus on coding right now</a:t>
            </a:r>
          </a:p>
          <a:p>
            <a:pPr lvl="1"/>
            <a:r>
              <a:t>Build your foundation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Running the Explorer App</a:t>
            </a:r>
          </a:p>
        </p:txBody>
      </p:sp>
      <p:sp>
        <p:nvSpPr>
          <p:cNvPr id="3" name="Content Placeholder 2"/>
          <p:cNvSpPr>
            <a:spLocks noGrp="1"/>
          </p:cNvSpPr>
          <p:nvPr>
            <p:ph idx="1"/>
          </p:nvPr>
        </p:nvSpPr>
        <p:spPr/>
        <p:txBody>
          <a:bodyPr/>
          <a:lstStyle/>
          <a:p>
            <a:pPr marL="0" lvl="0" indent="0">
              <a:buNone/>
            </a:pPr>
            <a:r>
              <a:t>We’ll start exploring the data immediately!</a:t>
            </a:r>
          </a:p>
          <a:p>
            <a:pPr marL="0" lvl="0" indent="0">
              <a:buNone/>
            </a:pPr>
            <a:r>
              <a:t>Go to the app:</a:t>
            </a:r>
          </a:p>
          <a:p>
            <a:pPr lvl="1"/>
            <a:r>
              <a:rPr>
                <a:hlinkClick r:id="rId2"/>
              </a:rPr>
              <a:t>https://tladeras.shinyapps.io/nhanes_explore/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Map your questions to a tab:</a:t>
            </a:r>
          </a:p>
        </p:txBody>
      </p:sp>
      <p:sp>
        <p:nvSpPr>
          <p:cNvPr id="3" name="Content Placeholder 2"/>
          <p:cNvSpPr>
            <a:spLocks noGrp="1"/>
          </p:cNvSpPr>
          <p:nvPr>
            <p:ph idx="1"/>
          </p:nvPr>
        </p:nvSpPr>
        <p:spPr/>
        <p:txBody>
          <a:bodyPr/>
          <a:lstStyle/>
          <a:p>
            <a:pPr lvl="1"/>
            <a:r>
              <a:t>Overview</a:t>
            </a:r>
          </a:p>
          <a:p>
            <a:pPr lvl="1"/>
            <a:r>
              <a:t>Categorical Variable</a:t>
            </a:r>
          </a:p>
          <a:p>
            <a:pPr lvl="1"/>
            <a:r>
              <a:t>Continuous Variables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the Overview Tab for?</a:t>
            </a:r>
          </a:p>
        </p:txBody>
      </p:sp>
      <p:sp>
        <p:nvSpPr>
          <p:cNvPr id="3" name="Content Placeholder 2"/>
          <p:cNvSpPr>
            <a:spLocks noGrp="1"/>
          </p:cNvSpPr>
          <p:nvPr>
            <p:ph idx="1"/>
          </p:nvPr>
        </p:nvSpPr>
        <p:spPr/>
        <p:txBody>
          <a:bodyPr/>
          <a:lstStyle/>
          <a:p>
            <a:pPr lvl="1"/>
            <a:r>
              <a:t>Seeing how many variables are in the dataset and which type</a:t>
            </a:r>
          </a:p>
          <a:p>
            <a:pPr lvl="1"/>
            <a:r>
              <a:t>Seeing missing values and complete cases</a:t>
            </a:r>
          </a:p>
          <a:p>
            <a:pPr lvl="1"/>
            <a:r>
              <a:t>Looking up a variable in the data dictionary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data-explorer.png"/>
          <p:cNvPicPr>
            <a:picLocks noGrp="1" noChangeAspect="1"/>
          </p:cNvPicPr>
          <p:nvPr/>
        </p:nvPicPr>
        <p:blipFill>
          <a:blip r:embed="rId2"/>
          <a:stretch>
            <a:fillRect/>
          </a:stretch>
        </p:blipFill>
        <p:spPr bwMode="auto">
          <a:xfrm>
            <a:off x="1295400" y="1600200"/>
            <a:ext cx="6540500" cy="4013200"/>
          </a:xfrm>
          <a:prstGeom prst="rect">
            <a:avLst/>
          </a:prstGeom>
          <a:noFill/>
          <a:ln w="9525">
            <a:noFill/>
            <a:headEnd/>
            <a:tailEnd/>
          </a:ln>
        </p:spPr>
      </p:pic>
      <p:sp>
        <p:nvSpPr>
          <p:cNvPr id="3" name="TextBox 3"/>
          <p:cNvSpPr txBox="1"/>
          <p:nvPr/>
        </p:nvSpPr>
        <p:spPr>
          <a:xfrm>
            <a:off x="457200" y="5613400"/>
            <a:ext cx="8229600" cy="508000"/>
          </a:xfrm>
          <a:prstGeom prst="rect">
            <a:avLst/>
          </a:prstGeom>
          <a:noFill/>
        </p:spPr>
        <p:txBody>
          <a:bodyPr/>
          <a:lstStyle/>
          <a:p>
            <a:pPr marL="0" lvl="0" indent="0" algn="ctr">
              <a:buNone/>
            </a:pPr>
            <a:r>
              <a:t>Data Explorer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Data Science?</a:t>
            </a:r>
          </a:p>
        </p:txBody>
      </p:sp>
      <p:sp>
        <p:nvSpPr>
          <p:cNvPr id="3" name="Content Placeholder 2"/>
          <p:cNvSpPr>
            <a:spLocks noGrp="1"/>
          </p:cNvSpPr>
          <p:nvPr>
            <p:ph idx="1"/>
          </p:nvPr>
        </p:nvSpPr>
        <p:spPr/>
        <p:txBody>
          <a:bodyPr/>
          <a:lstStyle/>
          <a:p>
            <a:pPr lvl="1"/>
            <a:r>
              <a:t>Using data to make decisions or answer questions</a:t>
            </a:r>
          </a:p>
          <a:p>
            <a:pPr lvl="1"/>
            <a:r>
              <a:t>Example: try and predict admitted patients who are at risk for readmission from electronic health records</a:t>
            </a:r>
          </a:p>
          <a:p>
            <a:pPr lvl="2"/>
            <a:r>
              <a:t>Make focused decisions on their care to prevent readmission</a:t>
            </a:r>
          </a:p>
          <a:p>
            <a:pPr lvl="1"/>
            <a:r>
              <a:t>Example: Are genomic variants in a gene predictive of disease in a larger population?</a:t>
            </a:r>
          </a:p>
          <a:p>
            <a:pPr lvl="2"/>
            <a:r>
              <a:t>Should people with a genomic variant have a different treatment?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Overview Tab</a:t>
            </a:r>
          </a:p>
        </p:txBody>
      </p:sp>
      <p:sp>
        <p:nvSpPr>
          <p:cNvPr id="3" name="Content Placeholder 2"/>
          <p:cNvSpPr>
            <a:spLocks noGrp="1"/>
          </p:cNvSpPr>
          <p:nvPr>
            <p:ph idx="1"/>
          </p:nvPr>
        </p:nvSpPr>
        <p:spPr/>
        <p:txBody>
          <a:bodyPr/>
          <a:lstStyle/>
          <a:p>
            <a:pPr lvl="1"/>
            <a:r>
              <a:t>What values are missing from the dataset overall? (Visual Summary)</a:t>
            </a:r>
          </a:p>
          <a:p>
            <a:pPr lvl="1"/>
            <a:r>
              <a:t>Are any numeric values skewed in distribution? (Tabular Summary)</a:t>
            </a:r>
          </a:p>
          <a:p>
            <a:pPr lvl="1"/>
            <a:r>
              <a:t>How is the variable defined? (Data Dictionary)</a:t>
            </a:r>
          </a:p>
          <a:p>
            <a:pPr lvl="1"/>
            <a:r>
              <a:t>What are the permissible values? (Data Dictionary)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Let’s try it!</a:t>
            </a:r>
          </a:p>
        </p:txBody>
      </p:sp>
      <p:sp>
        <p:nvSpPr>
          <p:cNvPr id="3" name="Content Placeholder 2"/>
          <p:cNvSpPr>
            <a:spLocks noGrp="1"/>
          </p:cNvSpPr>
          <p:nvPr>
            <p:ph idx="1"/>
          </p:nvPr>
        </p:nvSpPr>
        <p:spPr/>
        <p:txBody>
          <a:bodyPr/>
          <a:lstStyle/>
          <a:p>
            <a:pPr lvl="1">
              <a:buAutoNum type="arabicPeriod"/>
            </a:pPr>
            <a:r>
              <a:t>How many categories are there for the </a:t>
            </a:r>
            <a:r>
              <a:rPr sz="1800">
                <a:latin typeface="Courier"/>
              </a:rPr>
              <a:t>Depressed</a:t>
            </a:r>
            <a:r>
              <a:t> variable? (in R, we call them factors)</a:t>
            </a:r>
          </a:p>
          <a:p>
            <a:pPr lvl="1">
              <a:buAutoNum type="arabicPeriod"/>
            </a:pPr>
            <a:r>
              <a:t>How many missing cases are there for </a:t>
            </a:r>
            <a:r>
              <a:rPr sz="1800">
                <a:latin typeface="Courier"/>
              </a:rPr>
              <a:t>Depressed</a:t>
            </a:r>
            <a:r>
              <a:t>?</a:t>
            </a:r>
          </a:p>
          <a:p>
            <a:pPr lvl="1">
              <a:buAutoNum type="arabicPeriod"/>
            </a:pPr>
            <a:r>
              <a:t>What is the mean age for the dataset?</a:t>
            </a:r>
          </a:p>
          <a:p>
            <a:pPr lvl="1">
              <a:buAutoNum type="arabicPeriod"/>
            </a:pPr>
            <a:r>
              <a:t>How is the </a:t>
            </a:r>
            <a:r>
              <a:rPr sz="1800">
                <a:latin typeface="Courier"/>
              </a:rPr>
              <a:t>Depressed</a:t>
            </a:r>
            <a:r>
              <a:t> variable defined in this dataset?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the Category Tab for?</a:t>
            </a:r>
          </a:p>
        </p:txBody>
      </p:sp>
      <p:sp>
        <p:nvSpPr>
          <p:cNvPr id="3" name="Content Placeholder 2"/>
          <p:cNvSpPr>
            <a:spLocks noGrp="1"/>
          </p:cNvSpPr>
          <p:nvPr>
            <p:ph idx="1"/>
          </p:nvPr>
        </p:nvSpPr>
        <p:spPr/>
        <p:txBody>
          <a:bodyPr>
            <a:normAutofit lnSpcReduction="10000"/>
          </a:bodyPr>
          <a:lstStyle/>
          <a:p>
            <a:pPr lvl="1"/>
            <a:r>
              <a:t>Should we add a categorical variable to our model?</a:t>
            </a:r>
          </a:p>
          <a:p>
            <a:pPr lvl="1"/>
            <a:r>
              <a:t>Does my categorical variable have predictive value?</a:t>
            </a:r>
          </a:p>
          <a:p>
            <a:pPr lvl="1"/>
            <a:r>
              <a:t>Does adding my variable affect the number of cases I can analyse?</a:t>
            </a:r>
          </a:p>
          <a:p>
            <a:pPr lvl="1"/>
            <a:r>
              <a:t>Is my variable missing at random or not at random?</a:t>
            </a:r>
          </a:p>
          <a:p>
            <a:pPr lvl="1"/>
            <a:r>
              <a:t>Is my categorical variable confounded with another categorical variable?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Categorical Tab</a:t>
            </a:r>
          </a:p>
        </p:txBody>
      </p:sp>
      <p:sp>
        <p:nvSpPr>
          <p:cNvPr id="3" name="Content Placeholder 2"/>
          <p:cNvSpPr>
            <a:spLocks noGrp="1"/>
          </p:cNvSpPr>
          <p:nvPr>
            <p:ph idx="1"/>
          </p:nvPr>
        </p:nvSpPr>
        <p:spPr/>
        <p:txBody>
          <a:bodyPr/>
          <a:lstStyle/>
          <a:p>
            <a:pPr lvl="1"/>
            <a:r>
              <a:t>What percentages exist for my categorical variable? (Single Category)</a:t>
            </a:r>
          </a:p>
          <a:p>
            <a:pPr lvl="1"/>
            <a:r>
              <a:t>Is my variable associated with outcome? (Category/Outcome)</a:t>
            </a:r>
          </a:p>
          <a:p>
            <a:pPr lvl="1"/>
            <a:r>
              <a:t>Is my variable associated with other variables? (Crosstab)</a:t>
            </a:r>
          </a:p>
          <a:p>
            <a:pPr lvl="1"/>
            <a:r>
              <a:t>Are the missing values of my variable evenly distributed? (Missing Data)</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Categorical Example</a:t>
            </a:r>
          </a:p>
        </p:txBody>
      </p:sp>
      <p:sp>
        <p:nvSpPr>
          <p:cNvPr id="3" name="Content Placeholder 2"/>
          <p:cNvSpPr>
            <a:spLocks noGrp="1"/>
          </p:cNvSpPr>
          <p:nvPr>
            <p:ph idx="1"/>
          </p:nvPr>
        </p:nvSpPr>
        <p:spPr/>
        <p:txBody>
          <a:bodyPr/>
          <a:lstStyle/>
          <a:p>
            <a:pPr marL="0" lvl="0" indent="0">
              <a:buNone/>
            </a:pPr>
            <a:r>
              <a:t>Do people with the </a:t>
            </a:r>
            <a:r>
              <a:rPr sz="1800">
                <a:latin typeface="Courier"/>
              </a:rPr>
              <a:t>most</a:t>
            </a:r>
            <a:r>
              <a:t> days of </a:t>
            </a:r>
            <a:r>
              <a:rPr sz="1800">
                <a:latin typeface="Courier"/>
              </a:rPr>
              <a:t>LittleInterest</a:t>
            </a:r>
            <a:r>
              <a:t> also have the </a:t>
            </a:r>
            <a:r>
              <a:rPr sz="1800">
                <a:latin typeface="Courier"/>
              </a:rPr>
              <a:t>most</a:t>
            </a:r>
            <a:r>
              <a:t> days of Depression?</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categorical.gif"/>
          <p:cNvPicPr>
            <a:picLocks noGrp="1" noChangeAspect="1"/>
          </p:cNvPicPr>
          <p:nvPr/>
        </p:nvPicPr>
        <p:blipFill>
          <a:blip r:embed="rId2"/>
          <a:stretch>
            <a:fillRect/>
          </a:stretch>
        </p:blipFill>
        <p:spPr bwMode="auto">
          <a:xfrm>
            <a:off x="1536700" y="1600200"/>
            <a:ext cx="6070600" cy="4521200"/>
          </a:xfrm>
          <a:prstGeom prst="rect">
            <a:avLst/>
          </a:prstGeom>
          <a:noFill/>
          <a:ln w="9525">
            <a:noFill/>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Categories: Let’s try it!</a:t>
            </a:r>
          </a:p>
        </p:txBody>
      </p:sp>
      <p:sp>
        <p:nvSpPr>
          <p:cNvPr id="3" name="Content Placeholder 2"/>
          <p:cNvSpPr>
            <a:spLocks noGrp="1"/>
          </p:cNvSpPr>
          <p:nvPr>
            <p:ph idx="1"/>
          </p:nvPr>
        </p:nvSpPr>
        <p:spPr/>
        <p:txBody>
          <a:bodyPr/>
          <a:lstStyle/>
          <a:p>
            <a:pPr lvl="1">
              <a:buAutoNum type="arabicPeriod"/>
            </a:pPr>
            <a:r>
              <a:t>What is the category with the largest counts for </a:t>
            </a:r>
            <a:r>
              <a:rPr sz="1800">
                <a:latin typeface="Courier"/>
              </a:rPr>
              <a:t>Depressed</a:t>
            </a:r>
            <a:r>
              <a:t>?</a:t>
            </a:r>
          </a:p>
          <a:p>
            <a:pPr lvl="1">
              <a:buAutoNum type="arabicPeriod"/>
            </a:pPr>
            <a:r>
              <a:t>Do the proportions of people with your outcome look the same for those who use marijuana versus those who don’t use it?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Why is the Data Missing?</a:t>
            </a:r>
          </a:p>
        </p:txBody>
      </p:sp>
      <p:sp>
        <p:nvSpPr>
          <p:cNvPr id="3" name="Content Placeholder 2"/>
          <p:cNvSpPr>
            <a:spLocks noGrp="1"/>
          </p:cNvSpPr>
          <p:nvPr>
            <p:ph idx="1"/>
          </p:nvPr>
        </p:nvSpPr>
        <p:spPr/>
        <p:txBody>
          <a:bodyPr/>
          <a:lstStyle/>
          <a:p>
            <a:pPr marL="0" lvl="0" indent="0">
              <a:buNone/>
            </a:pPr>
            <a:r>
              <a:t>Many reasons for the data being missing from a variable!</a:t>
            </a:r>
          </a:p>
          <a:p>
            <a:pPr lvl="1"/>
            <a:r>
              <a:t>Data was not collected</a:t>
            </a:r>
          </a:p>
          <a:p>
            <a:pPr lvl="2"/>
            <a:r>
              <a:t>People were excluded (why?)</a:t>
            </a:r>
          </a:p>
          <a:p>
            <a:pPr lvl="1"/>
            <a:r>
              <a:t>Combinations of variables don’t make sense (structural zeros)</a:t>
            </a:r>
          </a:p>
          <a:p>
            <a:pPr lvl="2"/>
            <a:r>
              <a:t>Cis-males and pregnant status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Things to Consider about Missing Data</a:t>
            </a:r>
          </a:p>
        </p:txBody>
      </p:sp>
      <p:sp>
        <p:nvSpPr>
          <p:cNvPr id="3" name="Content Placeholder 2"/>
          <p:cNvSpPr>
            <a:spLocks noGrp="1"/>
          </p:cNvSpPr>
          <p:nvPr>
            <p:ph idx="1"/>
          </p:nvPr>
        </p:nvSpPr>
        <p:spPr/>
        <p:txBody>
          <a:bodyPr/>
          <a:lstStyle/>
          <a:p>
            <a:pPr lvl="1"/>
            <a:r>
              <a:t>How was the Data Collected?</a:t>
            </a:r>
          </a:p>
          <a:p>
            <a:pPr lvl="1"/>
            <a:r>
              <a:t>Is there a discernable pattern to the values that are present vs. those that are missing?</a:t>
            </a:r>
          </a:p>
          <a:p>
            <a:pPr lvl="1"/>
            <a:r>
              <a:t>Is there an underlying explanation for the missing values?</a:t>
            </a:r>
          </a:p>
          <a:p>
            <a:pPr marL="0" lvl="0" indent="0">
              <a:buNone/>
            </a:pPr>
            <a:r>
              <a:rPr>
                <a:hlinkClick r:id="rId2"/>
              </a:rPr>
              <a:t>NA: When Missing Data is Valuable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Assessing Missing Data: NaNiar</a:t>
            </a:r>
          </a:p>
        </p:txBody>
      </p:sp>
      <p:pic>
        <p:nvPicPr>
          <p:cNvPr id="3" name="Picture 1" descr="img/naniar.png"/>
          <p:cNvPicPr>
            <a:picLocks noGrp="1" noChangeAspect="1"/>
          </p:cNvPicPr>
          <p:nvPr/>
        </p:nvPicPr>
        <p:blipFill>
          <a:blip r:embed="rId2"/>
          <a:stretch>
            <a:fillRect/>
          </a:stretch>
        </p:blipFill>
        <p:spPr bwMode="auto">
          <a:xfrm>
            <a:off x="457200" y="1905000"/>
            <a:ext cx="8229600" cy="38989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are Data Science Skills?</a:t>
            </a:r>
          </a:p>
        </p:txBody>
      </p:sp>
      <p:sp>
        <p:nvSpPr>
          <p:cNvPr id="3" name="Content Placeholder 2"/>
          <p:cNvSpPr>
            <a:spLocks noGrp="1"/>
          </p:cNvSpPr>
          <p:nvPr>
            <p:ph idx="1"/>
          </p:nvPr>
        </p:nvSpPr>
        <p:spPr/>
        <p:txBody>
          <a:bodyPr>
            <a:normAutofit fontScale="92500" lnSpcReduction="10000"/>
          </a:bodyPr>
          <a:lstStyle/>
          <a:p>
            <a:pPr lvl="1"/>
            <a:r>
              <a:t>Curiosity and a willingness to question dogma (Angela Bassa)</a:t>
            </a:r>
          </a:p>
          <a:p>
            <a:pPr lvl="1"/>
            <a:r>
              <a:t>Domain knowledge</a:t>
            </a:r>
          </a:p>
          <a:p>
            <a:pPr lvl="1"/>
            <a:r>
              <a:t>Data Importing and Cleaning</a:t>
            </a:r>
          </a:p>
          <a:p>
            <a:pPr lvl="1"/>
            <a:r>
              <a:t>Exploratory Data Analysis (Data Detective Work)</a:t>
            </a:r>
          </a:p>
          <a:p>
            <a:pPr lvl="1"/>
            <a:r>
              <a:t>Data Filtering and Querying</a:t>
            </a:r>
          </a:p>
          <a:p>
            <a:pPr lvl="1"/>
            <a:r>
              <a:t>Statistics</a:t>
            </a:r>
          </a:p>
          <a:p>
            <a:pPr lvl="1"/>
            <a:r>
              <a:t>Machine Learning</a:t>
            </a:r>
          </a:p>
          <a:p>
            <a:pPr lvl="1"/>
            <a:r>
              <a:t>Communicating the story in the data (Data Storytelling)</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1"/>
            <a:r>
              <a:t>Look at percentages missing within combinations of categories</a:t>
            </a:r>
          </a:p>
          <a:p>
            <a:pPr lvl="1"/>
            <a:r>
              <a:t>Highlight potential problematic relationships</a:t>
            </a:r>
          </a:p>
          <a:p>
            <a:pPr lvl="1"/>
            <a:r>
              <a:t>Are we missing data where we least expect it?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Assessing Missing Data: NaNiar</a:t>
            </a:r>
          </a:p>
        </p:txBody>
      </p:sp>
      <p:pic>
        <p:nvPicPr>
          <p:cNvPr id="3" name="Picture 1" descr="img/missing_scatter.png"/>
          <p:cNvPicPr>
            <a:picLocks noGrp="1" noChangeAspect="1"/>
          </p:cNvPicPr>
          <p:nvPr/>
        </p:nvPicPr>
        <p:blipFill>
          <a:blip r:embed="rId2"/>
          <a:stretch>
            <a:fillRect/>
          </a:stretch>
        </p:blipFill>
        <p:spPr bwMode="auto">
          <a:xfrm>
            <a:off x="457200" y="1981200"/>
            <a:ext cx="8229600" cy="3771900"/>
          </a:xfrm>
          <a:prstGeom prst="rect">
            <a:avLst/>
          </a:prstGeom>
          <a:noFill/>
          <a:ln w="9525">
            <a:noFill/>
            <a:headEnd/>
            <a:tailEnd/>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What do you do if the data is missing?</a:t>
            </a:r>
          </a:p>
        </p:txBody>
      </p:sp>
      <p:sp>
        <p:nvSpPr>
          <p:cNvPr id="3" name="Content Placeholder 2"/>
          <p:cNvSpPr>
            <a:spLocks noGrp="1"/>
          </p:cNvSpPr>
          <p:nvPr>
            <p:ph idx="1"/>
          </p:nvPr>
        </p:nvSpPr>
        <p:spPr/>
        <p:txBody>
          <a:bodyPr/>
          <a:lstStyle/>
          <a:p>
            <a:pPr marL="0" lvl="0" indent="0">
              <a:buNone/>
            </a:pPr>
            <a:r>
              <a:t>Depends on what you want to do:</a:t>
            </a:r>
          </a:p>
          <a:p>
            <a:pPr lvl="1"/>
            <a:r>
              <a:t>Only look at rows that have everything (complete-cases)</a:t>
            </a:r>
          </a:p>
          <a:p>
            <a:pPr lvl="1"/>
            <a:r>
              <a:t>Potentially can impute (replace) missing values</a:t>
            </a:r>
          </a:p>
          <a:p>
            <a:pPr lvl="2"/>
            <a:r>
              <a:t>mean, median, mode (categorical)</a:t>
            </a:r>
          </a:p>
          <a:p>
            <a:pPr lvl="1"/>
            <a:r>
              <a:t>Remove rows that have lots of missing information</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Continuous Tab</a:t>
            </a:r>
          </a:p>
        </p:txBody>
      </p:sp>
      <p:sp>
        <p:nvSpPr>
          <p:cNvPr id="3" name="Content Placeholder 2"/>
          <p:cNvSpPr>
            <a:spLocks noGrp="1"/>
          </p:cNvSpPr>
          <p:nvPr>
            <p:ph idx="1"/>
          </p:nvPr>
        </p:nvSpPr>
        <p:spPr/>
        <p:txBody>
          <a:bodyPr>
            <a:normAutofit lnSpcReduction="10000"/>
          </a:bodyPr>
          <a:lstStyle/>
          <a:p>
            <a:pPr lvl="1"/>
            <a:r>
              <a:t>What is the distribution of my categorical variable? (Single Continuous)</a:t>
            </a:r>
          </a:p>
          <a:p>
            <a:pPr lvl="1"/>
            <a:r>
              <a:t>Is my continuous variable associated with outcome? (Continuous/Outcome)</a:t>
            </a:r>
          </a:p>
          <a:p>
            <a:pPr lvl="1"/>
            <a:r>
              <a:t>Is my continuous variable associated with another categorical variable? (Boxplot)</a:t>
            </a:r>
          </a:p>
          <a:p>
            <a:pPr lvl="1"/>
            <a:r>
              <a:t>Is my continous variable associated with another continous variable? (Correlation)</a:t>
            </a:r>
          </a:p>
          <a:p>
            <a:pPr lvl="1"/>
            <a:r>
              <a:t>Is my continuous variable missing values? (Correlation)</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Continuous Scatter</a:t>
            </a:r>
          </a:p>
        </p:txBody>
      </p:sp>
      <p:sp>
        <p:nvSpPr>
          <p:cNvPr id="3" name="Content Placeholder 2"/>
          <p:cNvSpPr>
            <a:spLocks noGrp="1"/>
          </p:cNvSpPr>
          <p:nvPr>
            <p:ph idx="1"/>
          </p:nvPr>
        </p:nvSpPr>
        <p:spPr/>
        <p:txBody>
          <a:bodyPr/>
          <a:lstStyle/>
          <a:p>
            <a:pPr marL="0" lvl="0" indent="0">
              <a:buNone/>
            </a:pPr>
            <a:r>
              <a:t>If you get less hours of sleep per night, does that mean you have a higher BMI?</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continuous-scatter.gif"/>
          <p:cNvPicPr>
            <a:picLocks noGrp="1" noChangeAspect="1"/>
          </p:cNvPicPr>
          <p:nvPr/>
        </p:nvPicPr>
        <p:blipFill>
          <a:blip r:embed="rId2"/>
          <a:stretch>
            <a:fillRect/>
          </a:stretch>
        </p:blipFill>
        <p:spPr bwMode="auto">
          <a:xfrm>
            <a:off x="1663700" y="1600200"/>
            <a:ext cx="5816600" cy="4521200"/>
          </a:xfrm>
          <a:prstGeom prst="rect">
            <a:avLst/>
          </a:prstGeom>
          <a:noFill/>
          <a:ln w="9525">
            <a:noFill/>
            <a:headEnd/>
            <a:tailEnd/>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Continuous Boxplot</a:t>
            </a:r>
          </a:p>
        </p:txBody>
      </p:sp>
      <p:sp>
        <p:nvSpPr>
          <p:cNvPr id="3" name="Content Placeholder 2"/>
          <p:cNvSpPr>
            <a:spLocks noGrp="1"/>
          </p:cNvSpPr>
          <p:nvPr>
            <p:ph idx="1"/>
          </p:nvPr>
        </p:nvSpPr>
        <p:spPr/>
        <p:txBody>
          <a:bodyPr/>
          <a:lstStyle/>
          <a:p>
            <a:pPr marL="0" lvl="0" indent="0">
              <a:buNone/>
            </a:pPr>
            <a:r>
              <a:t>If you have a lot of depressed episodes, do you also get less sleep?</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g/continuous-boxplot.gif"/>
          <p:cNvPicPr>
            <a:picLocks noGrp="1" noChangeAspect="1"/>
          </p:cNvPicPr>
          <p:nvPr/>
        </p:nvPicPr>
        <p:blipFill>
          <a:blip r:embed="rId2"/>
          <a:stretch>
            <a:fillRect/>
          </a:stretch>
        </p:blipFill>
        <p:spPr bwMode="auto">
          <a:xfrm>
            <a:off x="1651000" y="1600200"/>
            <a:ext cx="5842000" cy="4521200"/>
          </a:xfrm>
          <a:prstGeom prst="rect">
            <a:avLst/>
          </a:prstGeom>
          <a:noFill/>
          <a:ln w="9525">
            <a:noFill/>
            <a:headEnd/>
            <a:tailEnd/>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Continuous: Let’s Try it!</a:t>
            </a:r>
          </a:p>
        </p:txBody>
      </p:sp>
      <p:sp>
        <p:nvSpPr>
          <p:cNvPr id="3" name="Content Placeholder 2"/>
          <p:cNvSpPr>
            <a:spLocks noGrp="1"/>
          </p:cNvSpPr>
          <p:nvPr>
            <p:ph idx="1"/>
          </p:nvPr>
        </p:nvSpPr>
        <p:spPr/>
        <p:txBody>
          <a:bodyPr/>
          <a:lstStyle/>
          <a:p>
            <a:pPr lvl="1"/>
            <a:r>
              <a:t>Is there something strange about </a:t>
            </a:r>
            <a:r>
              <a:rPr sz="1800">
                <a:latin typeface="Courier"/>
              </a:rPr>
              <a:t>Age</a:t>
            </a:r>
            <a:r>
              <a:t> in the dataset?</a:t>
            </a:r>
          </a:p>
          <a:p>
            <a:pPr lvl="1"/>
            <a:r>
              <a:t>As you get older, does your </a:t>
            </a:r>
            <a:r>
              <a:rPr sz="1800">
                <a:latin typeface="Courier"/>
              </a:rPr>
              <a:t>BMI</a:t>
            </a:r>
            <a:r>
              <a:t> go up?</a:t>
            </a:r>
          </a:p>
          <a:p>
            <a:pPr lvl="1"/>
            <a:r>
              <a:t>Do </a:t>
            </a:r>
            <a:r>
              <a:rPr sz="1800">
                <a:latin typeface="Courier"/>
              </a:rPr>
              <a:t>Depressed</a:t>
            </a:r>
            <a:r>
              <a:t> people have a higher systolic blood pressure than non depressed people?</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Depression Questions</a:t>
            </a:r>
          </a:p>
        </p:txBody>
      </p:sp>
      <p:sp>
        <p:nvSpPr>
          <p:cNvPr id="3" name="Content Placeholder 2"/>
          <p:cNvSpPr>
            <a:spLocks noGrp="1"/>
          </p:cNvSpPr>
          <p:nvPr>
            <p:ph idx="1"/>
          </p:nvPr>
        </p:nvSpPr>
        <p:spPr/>
        <p:txBody>
          <a:bodyPr>
            <a:normAutofit fontScale="85000" lnSpcReduction="10000"/>
          </a:bodyPr>
          <a:lstStyle/>
          <a:p>
            <a:pPr lvl="1">
              <a:buAutoNum type="arabicPeriod"/>
            </a:pPr>
            <a:r>
              <a:t>Is there an association of </a:t>
            </a:r>
            <a:r>
              <a:rPr sz="1800">
                <a:latin typeface="Courier"/>
              </a:rPr>
              <a:t>LittleInterest</a:t>
            </a:r>
            <a:r>
              <a:t> with </a:t>
            </a:r>
            <a:r>
              <a:rPr sz="1800">
                <a:latin typeface="Courier"/>
              </a:rPr>
              <a:t>Depressed</a:t>
            </a:r>
            <a:r>
              <a:t>?</a:t>
            </a:r>
          </a:p>
          <a:p>
            <a:pPr lvl="1">
              <a:buAutoNum type="arabicPeriod"/>
            </a:pPr>
            <a:r>
              <a:t>Is marijuana use associated with depression?</a:t>
            </a:r>
          </a:p>
          <a:p>
            <a:pPr lvl="1">
              <a:buAutoNum type="arabicPeriod"/>
            </a:pPr>
            <a:r>
              <a:t>Is Hard Drug use associated with depression?</a:t>
            </a:r>
          </a:p>
          <a:p>
            <a:pPr lvl="1">
              <a:buAutoNum type="arabicPeriod"/>
            </a:pPr>
            <a:r>
              <a:t>How are sleep and marijuana use related in the dataset?</a:t>
            </a:r>
          </a:p>
          <a:p>
            <a:pPr lvl="1">
              <a:buAutoNum type="arabicPeriod"/>
            </a:pPr>
            <a:r>
              <a:t>Is there a relationship between Sleep hours and depression?</a:t>
            </a:r>
          </a:p>
          <a:p>
            <a:pPr lvl="1">
              <a:buAutoNum type="arabicPeriod"/>
            </a:pPr>
            <a:r>
              <a:t>Is there a relationship between Sleep hours and Age?</a:t>
            </a:r>
          </a:p>
          <a:p>
            <a:pPr lvl="1">
              <a:buAutoNum type="arabicPeriod"/>
            </a:pPr>
            <a:r>
              <a:t>Is there a relationship between hours TV watched and Depression?</a:t>
            </a:r>
          </a:p>
          <a:p>
            <a:pPr lvl="1">
              <a:buAutoNum type="arabicPeriod"/>
            </a:pPr>
            <a:r>
              <a:t>Or, choose a question! It should look at least two variables.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Where can you get these skills?</a:t>
            </a:r>
          </a:p>
        </p:txBody>
      </p:sp>
      <p:sp>
        <p:nvSpPr>
          <p:cNvPr id="3" name="Content Placeholder 2"/>
          <p:cNvSpPr>
            <a:spLocks noGrp="1"/>
          </p:cNvSpPr>
          <p:nvPr>
            <p:ph idx="1"/>
          </p:nvPr>
        </p:nvSpPr>
        <p:spPr/>
        <p:txBody>
          <a:bodyPr>
            <a:normAutofit fontScale="92500" lnSpcReduction="10000"/>
          </a:bodyPr>
          <a:lstStyle/>
          <a:p>
            <a:pPr lvl="1"/>
            <a:r>
              <a:t>Classes</a:t>
            </a:r>
          </a:p>
          <a:p>
            <a:pPr lvl="2"/>
            <a:r>
              <a:rPr>
                <a:hlinkClick r:id="rId2"/>
              </a:rPr>
              <a:t>BMI 569 - Data Analytics</a:t>
            </a:r>
            <a:r>
              <a:t> (OHSU)</a:t>
            </a:r>
          </a:p>
          <a:p>
            <a:pPr lvl="2"/>
            <a:r>
              <a:rPr>
                <a:hlinkClick r:id="rId3"/>
              </a:rPr>
              <a:t>Introduction to Scientific Computing Short Course</a:t>
            </a:r>
          </a:p>
          <a:p>
            <a:pPr lvl="2"/>
            <a:r>
              <a:rPr>
                <a:hlinkClick r:id="rId4"/>
              </a:rPr>
              <a:t>SYSC 435/535: Modeling and Simulation with R and Python</a:t>
            </a:r>
          </a:p>
          <a:p>
            <a:pPr lvl="1"/>
            <a:r>
              <a:t>Workshops</a:t>
            </a:r>
          </a:p>
          <a:p>
            <a:pPr lvl="2"/>
            <a:r>
              <a:rPr>
                <a:hlinkClick r:id="rId5"/>
              </a:rPr>
              <a:t>R-Ladies PDX</a:t>
            </a:r>
          </a:p>
          <a:p>
            <a:pPr lvl="2"/>
            <a:r>
              <a:rPr>
                <a:hlinkClick r:id="rId6"/>
              </a:rPr>
              <a:t>PDX-R User Group</a:t>
            </a:r>
          </a:p>
          <a:p>
            <a:pPr lvl="1"/>
            <a:r>
              <a:t>Conferences</a:t>
            </a:r>
          </a:p>
          <a:p>
            <a:pPr lvl="1"/>
            <a:r>
              <a:t>Online Classes (Do as a group - find a cohort)</a:t>
            </a:r>
          </a:p>
          <a:p>
            <a:pPr lvl="2"/>
            <a:r>
              <a:rPr>
                <a:hlinkClick r:id="rId7"/>
              </a:rPr>
              <a:t>Chromebook Data Science</a:t>
            </a:r>
          </a:p>
          <a:p>
            <a:pPr lvl="2"/>
            <a:r>
              <a:rPr strike="sngStrike"/>
              <a:t>DataCamp</a:t>
            </a:r>
            <a:r>
              <a:t> (Cannot currently reccommend)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Let’s learn from each other</a:t>
            </a:r>
          </a:p>
        </p:txBody>
      </p:sp>
      <p:sp>
        <p:nvSpPr>
          <p:cNvPr id="3" name="Content Placeholder 2"/>
          <p:cNvSpPr>
            <a:spLocks noGrp="1"/>
          </p:cNvSpPr>
          <p:nvPr>
            <p:ph idx="1"/>
          </p:nvPr>
        </p:nvSpPr>
        <p:spPr/>
        <p:txBody>
          <a:bodyPr>
            <a:normAutofit fontScale="92500" lnSpcReduction="20000"/>
          </a:bodyPr>
          <a:lstStyle/>
          <a:p>
            <a:pPr marL="0" lvl="0" indent="0">
              <a:buNone/>
            </a:pPr>
            <a:r>
              <a:t>Each group should present the findings from 1 interesting question:</a:t>
            </a:r>
          </a:p>
          <a:p>
            <a:pPr lvl="1">
              <a:buAutoNum type="arabicPeriod"/>
            </a:pPr>
            <a:r>
              <a:t>What was your question?</a:t>
            </a:r>
          </a:p>
          <a:p>
            <a:pPr lvl="1">
              <a:buAutoNum type="arabicPeriod"/>
            </a:pPr>
            <a:r>
              <a:t>What variables did you look at? How were they defined?</a:t>
            </a:r>
          </a:p>
          <a:p>
            <a:pPr lvl="1">
              <a:buAutoNum type="arabicPeriod"/>
            </a:pPr>
            <a:r>
              <a:t>Where did you find it in the app?</a:t>
            </a:r>
          </a:p>
          <a:p>
            <a:pPr lvl="1">
              <a:buAutoNum type="arabicPeriod"/>
            </a:pPr>
            <a:r>
              <a:t>What did you expect in terms of the relationship?</a:t>
            </a:r>
          </a:p>
          <a:p>
            <a:pPr lvl="1">
              <a:buAutoNum type="arabicPeriod"/>
            </a:pPr>
            <a:r>
              <a:t>For another variable, assess the association of it with your non-outcome.</a:t>
            </a:r>
          </a:p>
          <a:p>
            <a:pPr lvl="1">
              <a:buAutoNum type="arabicPeriod"/>
            </a:pPr>
            <a:r>
              <a:t>Did you find a relationship between your variable and outcome? Show the plot that convinced you and write one or two sentences about it.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Final Notes about NHANES</a:t>
            </a:r>
          </a:p>
        </p:txBody>
      </p:sp>
      <p:sp>
        <p:nvSpPr>
          <p:cNvPr id="3" name="Content Placeholder 2"/>
          <p:cNvSpPr>
            <a:spLocks noGrp="1"/>
          </p:cNvSpPr>
          <p:nvPr>
            <p:ph idx="1"/>
          </p:nvPr>
        </p:nvSpPr>
        <p:spPr/>
        <p:txBody>
          <a:bodyPr/>
          <a:lstStyle/>
          <a:p>
            <a:pPr lvl="1"/>
            <a:r>
              <a:t>NHANES was designed with a very special sampling design, that was meant to be representative to the United States</a:t>
            </a:r>
          </a:p>
          <a:p>
            <a:pPr lvl="1"/>
            <a:r>
              <a:t>There are weights that you must utilize for real modeling and analysis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Congratulations</a:t>
            </a:r>
          </a:p>
        </p:txBody>
      </p:sp>
      <p:sp>
        <p:nvSpPr>
          <p:cNvPr id="3" name="Content Placeholder 2"/>
          <p:cNvSpPr>
            <a:spLocks noGrp="1"/>
          </p:cNvSpPr>
          <p:nvPr>
            <p:ph idx="1"/>
          </p:nvPr>
        </p:nvSpPr>
        <p:spPr/>
        <p:txBody>
          <a:bodyPr/>
          <a:lstStyle/>
          <a:p>
            <a:pPr marL="0" lvl="0" indent="0">
              <a:buNone/>
            </a:pPr>
            <a:r>
              <a:t>You are now a full fledged data explorer!</a:t>
            </a:r>
          </a:p>
        </p:txBody>
      </p:sp>
      <p:pic>
        <p:nvPicPr>
          <p:cNvPr id="4" name="Picture 3" descr="img/merit.png">
            <a:extLst>
              <a:ext uri="{FF2B5EF4-FFF2-40B4-BE49-F238E27FC236}">
                <a16:creationId xmlns:a16="http://schemas.microsoft.com/office/drawing/2014/main" id="{E4586C8E-6E6D-459D-AA0C-CEB291CED60D}"/>
              </a:ext>
            </a:extLst>
          </p:cNvPr>
          <p:cNvPicPr>
            <a:picLocks noGrp="1" noChangeAspect="1"/>
          </p:cNvPicPr>
          <p:nvPr/>
        </p:nvPicPr>
        <p:blipFill>
          <a:blip r:embed="rId2"/>
          <a:stretch>
            <a:fillRect/>
          </a:stretch>
        </p:blipFill>
        <p:spPr bwMode="auto">
          <a:xfrm>
            <a:off x="2258060" y="2293620"/>
            <a:ext cx="3545840" cy="3545840"/>
          </a:xfrm>
          <a:prstGeom prst="rect">
            <a:avLst/>
          </a:prstGeom>
          <a:noFill/>
          <a:ln w="9525">
            <a:noFill/>
            <a:headEnd/>
            <a:tailEnd/>
          </a:ln>
        </p:spPr>
      </p:pic>
      <p:sp>
        <p:nvSpPr>
          <p:cNvPr id="5" name="Rectangle 4">
            <a:extLst>
              <a:ext uri="{FF2B5EF4-FFF2-40B4-BE49-F238E27FC236}">
                <a16:creationId xmlns:a16="http://schemas.microsoft.com/office/drawing/2014/main" id="{DCACA21F-BE44-40B1-AE2F-10D5E7E6386E}"/>
              </a:ext>
            </a:extLst>
          </p:cNvPr>
          <p:cNvSpPr/>
          <p:nvPr/>
        </p:nvSpPr>
        <p:spPr>
          <a:xfrm>
            <a:off x="4295341" y="6163548"/>
            <a:ext cx="4391459" cy="369332"/>
          </a:xfrm>
          <a:prstGeom prst="rect">
            <a:avLst/>
          </a:prstGeom>
        </p:spPr>
        <p:txBody>
          <a:bodyPr wrap="none">
            <a:spAutoFit/>
          </a:bodyPr>
          <a:lstStyle/>
          <a:p>
            <a:r>
              <a:rPr lang="en-US" dirty="0">
                <a:hlinkClick r:id="rId3"/>
              </a:rPr>
              <a:t>https://waynepelletier.com/work/tasty-icons</a:t>
            </a:r>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Burro</a:t>
            </a:r>
          </a:p>
        </p:txBody>
      </p:sp>
      <p:sp>
        <p:nvSpPr>
          <p:cNvPr id="3" name="Content Placeholder 2"/>
          <p:cNvSpPr>
            <a:spLocks noGrp="1"/>
          </p:cNvSpPr>
          <p:nvPr>
            <p:ph idx="1"/>
          </p:nvPr>
        </p:nvSpPr>
        <p:spPr/>
        <p:txBody>
          <a:bodyPr/>
          <a:lstStyle/>
          <a:p>
            <a:pPr marL="0" lvl="0" indent="0">
              <a:buNone/>
            </a:pPr>
            <a:r>
              <a:t>R package that lets you explore your data:</a:t>
            </a:r>
          </a:p>
          <a:p>
            <a:pPr marL="0" lvl="0" indent="0">
              <a:buNone/>
            </a:pPr>
            <a:r>
              <a:rPr>
                <a:hlinkClick r:id="rId2"/>
              </a:rPr>
              <a:t>http://laderast.github.io/burro</a:t>
            </a:r>
          </a:p>
        </p:txBody>
      </p:sp>
      <p:pic>
        <p:nvPicPr>
          <p:cNvPr id="4" name="Picture 3" descr="img/burro3.png">
            <a:extLst>
              <a:ext uri="{FF2B5EF4-FFF2-40B4-BE49-F238E27FC236}">
                <a16:creationId xmlns:a16="http://schemas.microsoft.com/office/drawing/2014/main" id="{8384EF9E-C105-4BDD-9324-7D7BE6032B0C}"/>
              </a:ext>
            </a:extLst>
          </p:cNvPr>
          <p:cNvPicPr>
            <a:picLocks noGrp="1" noChangeAspect="1"/>
          </p:cNvPicPr>
          <p:nvPr/>
        </p:nvPicPr>
        <p:blipFill>
          <a:blip r:embed="rId3"/>
          <a:stretch>
            <a:fillRect/>
          </a:stretch>
        </p:blipFill>
        <p:spPr bwMode="auto">
          <a:xfrm>
            <a:off x="543560" y="3060383"/>
            <a:ext cx="2643805" cy="3065780"/>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Our Overall Goal</a:t>
            </a:r>
          </a:p>
        </p:txBody>
      </p:sp>
      <p:sp>
        <p:nvSpPr>
          <p:cNvPr id="3" name="Content Placeholder 2"/>
          <p:cNvSpPr>
            <a:spLocks noGrp="1"/>
          </p:cNvSpPr>
          <p:nvPr>
            <p:ph idx="1"/>
          </p:nvPr>
        </p:nvSpPr>
        <p:spPr/>
        <p:txBody>
          <a:bodyPr/>
          <a:lstStyle/>
          <a:p>
            <a:pPr lvl="1"/>
            <a:r>
              <a:t>Look at NHANES data</a:t>
            </a:r>
          </a:p>
          <a:p>
            <a:pPr lvl="1"/>
            <a:r>
              <a:t>Understand how the variables are defined</a:t>
            </a:r>
          </a:p>
          <a:p>
            <a:pPr lvl="1"/>
            <a:r>
              <a:t>Understand associations between outcome and variable</a:t>
            </a:r>
          </a:p>
          <a:p>
            <a:pPr lvl="1"/>
            <a:r>
              <a:t>Understand interactions between variables</a:t>
            </a:r>
          </a:p>
          <a:p>
            <a:pPr lvl="1"/>
            <a:r>
              <a:t>Share insights about the data with each other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What is NHANES and why are we looking at it?</a:t>
            </a:r>
          </a:p>
        </p:txBody>
      </p:sp>
      <p:sp>
        <p:nvSpPr>
          <p:cNvPr id="3" name="Content Placeholder 2"/>
          <p:cNvSpPr>
            <a:spLocks noGrp="1"/>
          </p:cNvSpPr>
          <p:nvPr>
            <p:ph idx="1"/>
          </p:nvPr>
        </p:nvSpPr>
        <p:spPr/>
        <p:txBody>
          <a:bodyPr/>
          <a:lstStyle/>
          <a:p>
            <a:pPr lvl="1"/>
            <a:r>
              <a:rPr b="1"/>
              <a:t>N</a:t>
            </a:r>
            <a:r>
              <a:t>ational </a:t>
            </a:r>
            <a:r>
              <a:rPr b="1"/>
              <a:t>H</a:t>
            </a:r>
            <a:r>
              <a:t>ealth </a:t>
            </a:r>
            <a:r>
              <a:rPr b="1"/>
              <a:t>A</a:t>
            </a:r>
            <a:r>
              <a:t>nd </a:t>
            </a:r>
            <a:r>
              <a:rPr b="1"/>
              <a:t>N</a:t>
            </a:r>
            <a:r>
              <a:t>utrition </a:t>
            </a:r>
            <a:r>
              <a:rPr b="1"/>
              <a:t>E</a:t>
            </a:r>
            <a:r>
              <a:t>xamination </a:t>
            </a:r>
            <a:r>
              <a:rPr b="1"/>
              <a:t>S</a:t>
            </a:r>
            <a:r>
              <a:t>urvey</a:t>
            </a:r>
          </a:p>
          <a:p>
            <a:pPr lvl="1"/>
            <a:r>
              <a:t>Assess health/nutritional status of adults/children in the United States</a:t>
            </a:r>
          </a:p>
          <a:p>
            <a:pPr lvl="1"/>
            <a:r>
              <a:t>Types of Survey Questions:</a:t>
            </a:r>
          </a:p>
          <a:p>
            <a:pPr lvl="2"/>
            <a:r>
              <a:t>Demographic (Age, Race, Gender, many more…)</a:t>
            </a:r>
          </a:p>
          <a:p>
            <a:pPr lvl="2"/>
            <a:r>
              <a:t>Socioeconomic (Marriage Status, Household Income, Education)</a:t>
            </a:r>
          </a:p>
          <a:p>
            <a:pPr lvl="2"/>
            <a:r>
              <a:t>Dietary (Foods consumed, dietary supplements)</a:t>
            </a:r>
          </a:p>
          <a:p>
            <a:pPr lvl="2"/>
            <a:r>
              <a:t>Health (Body Mass Index, Sleep Trouble, Depression)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Please Note</a:t>
            </a:r>
          </a:p>
        </p:txBody>
      </p:sp>
      <p:sp>
        <p:nvSpPr>
          <p:cNvPr id="3" name="Content Placeholder 2"/>
          <p:cNvSpPr>
            <a:spLocks noGrp="1"/>
          </p:cNvSpPr>
          <p:nvPr>
            <p:ph idx="1"/>
          </p:nvPr>
        </p:nvSpPr>
        <p:spPr/>
        <p:txBody>
          <a:bodyPr/>
          <a:lstStyle/>
          <a:p>
            <a:pPr lvl="1"/>
            <a:r>
              <a:t>We’re not going to look at all of NHANES.</a:t>
            </a:r>
          </a:p>
          <a:p>
            <a:pPr lvl="1"/>
            <a:r>
              <a:t>We’re looking at an extract from two years of the survey (which years?)</a:t>
            </a:r>
          </a:p>
          <a:p>
            <a:pPr lvl="1"/>
            <a:r>
              <a:t>We’re ignoring how particpants were chosen/sampled from the larger population</a:t>
            </a:r>
          </a:p>
          <a:p>
            <a:pPr lvl="2"/>
            <a:r>
              <a:t>We’ll talk a a little about this later.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a Data Dictionary?</a:t>
            </a:r>
          </a:p>
        </p:txBody>
      </p:sp>
      <p:sp>
        <p:nvSpPr>
          <p:cNvPr id="3" name="Content Placeholder 2"/>
          <p:cNvSpPr>
            <a:spLocks noGrp="1"/>
          </p:cNvSpPr>
          <p:nvPr>
            <p:ph idx="1"/>
          </p:nvPr>
        </p:nvSpPr>
        <p:spPr/>
        <p:txBody>
          <a:bodyPr/>
          <a:lstStyle/>
          <a:p>
            <a:pPr marL="0" lvl="0" indent="0">
              <a:buNone/>
            </a:pPr>
            <a:r>
              <a:rPr i="1"/>
              <a:t>Data Dictionary</a:t>
            </a:r>
            <a:r>
              <a:t>: a table where each variable in the dataset is defined.</a:t>
            </a:r>
          </a:p>
          <a:p>
            <a:pPr marL="0" lvl="0" indent="0">
              <a:buNone/>
            </a:pPr>
            <a:r>
              <a:t>Always ask for the data dictionary if it exists. Assume nothing!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NHANES Data Dictionary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8960313"/>
              </p:ext>
            </p:extLst>
          </p:nvPr>
        </p:nvGraphicFramePr>
        <p:xfrm>
          <a:off x="594360" y="1242060"/>
          <a:ext cx="8229600" cy="26243280"/>
        </p:xfrm>
        <a:graphic>
          <a:graphicData uri="http://schemas.openxmlformats.org/drawingml/2006/table">
            <a:tbl>
              <a:tblPr firstRow="1" bandRow="1">
                <a:tableStyleId>{5C22544A-7EE6-4342-B048-85BDC9FD1C3A}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49936">
                <a:tc>
                  <a:txBody>
                    <a:bodyPr/>
                    <a:lstStyle/>
                    <a:p>
                      <a:pPr marL="0" lvl="0" indent="0" algn="l">
                        <a:buNone/>
                      </a:pPr>
                      <a:r>
                        <a:rPr dirty="0" err="1"/>
                        <a:t>VariableName</a:t>
                      </a:r>
                      <a:endParaRPr dirty="0"/>
                    </a:p>
                  </a:txBody>
                  <a:tcPr/>
                </a:tc>
                <a:tc>
                  <a:txBody>
                    <a:bodyPr/>
                    <a:lstStyle/>
                    <a:p>
                      <a:pPr marL="0" lvl="0" indent="0" algn="l">
                        <a:buNone/>
                      </a:pPr>
                      <a:r>
                        <a:t>Definition</a:t>
                      </a:r>
                    </a:p>
                  </a:txBody>
                  <a:tcPr/>
                </a:tc>
                <a:extLst>
                  <a:ext uri="{0D108BD9-81ED-4DB2-BD59-A6C34878D82A}">
                    <a16:rowId xmlns:a16="http://schemas.microsoft.com/office/drawing/2014/main" val="10000"/>
                  </a:ext>
                </a:extLst>
              </a:tr>
              <a:tr h="874840">
                <a:tc>
                  <a:txBody>
                    <a:bodyPr/>
                    <a:lstStyle/>
                    <a:p>
                      <a:pPr marL="0" lvl="0" indent="0" algn="l">
                        <a:buNone/>
                      </a:pPr>
                      <a:r>
                        <a:rPr dirty="0"/>
                        <a:t>Age</a:t>
                      </a:r>
                    </a:p>
                  </a:txBody>
                  <a:tcPr/>
                </a:tc>
                <a:tc>
                  <a:txBody>
                    <a:bodyPr/>
                    <a:lstStyle/>
                    <a:p>
                      <a:pPr marL="0" lvl="0" indent="0" algn="l">
                        <a:buNone/>
                      </a:pPr>
                      <a:r>
                        <a:t>Age in years at screening of study participant. Note: Subjects 80 years or older were recorded as 80.</a:t>
                      </a:r>
                    </a:p>
                  </a:txBody>
                  <a:tcPr/>
                </a:tc>
                <a:extLst>
                  <a:ext uri="{0D108BD9-81ED-4DB2-BD59-A6C34878D82A}">
                    <a16:rowId xmlns:a16="http://schemas.microsoft.com/office/drawing/2014/main" val="10001"/>
                  </a:ext>
                </a:extLst>
              </a:tr>
              <a:tr h="1137292">
                <a:tc>
                  <a:txBody>
                    <a:bodyPr/>
                    <a:lstStyle/>
                    <a:p>
                      <a:pPr marL="0" lvl="0" indent="0" algn="l">
                        <a:buNone/>
                      </a:pPr>
                      <a:r>
                        <a:t>AlcoholDay</a:t>
                      </a:r>
                    </a:p>
                  </a:txBody>
                  <a:tcPr/>
                </a:tc>
                <a:tc>
                  <a:txBody>
                    <a:bodyPr/>
                    <a:lstStyle/>
                    <a:p>
                      <a:pPr marL="0" lvl="0" indent="0" algn="l">
                        <a:buNone/>
                      </a:pPr>
                      <a:r>
                        <a:t>Average number of drinks consumed on days that participant drank alcoholic beverages. Reported for participants aged 18 years or older.</a:t>
                      </a:r>
                    </a:p>
                  </a:txBody>
                  <a:tcPr/>
                </a:tc>
                <a:extLst>
                  <a:ext uri="{0D108BD9-81ED-4DB2-BD59-A6C34878D82A}">
                    <a16:rowId xmlns:a16="http://schemas.microsoft.com/office/drawing/2014/main" val="10002"/>
                  </a:ext>
                </a:extLst>
              </a:tr>
              <a:tr h="874840">
                <a:tc>
                  <a:txBody>
                    <a:bodyPr/>
                    <a:lstStyle/>
                    <a:p>
                      <a:pPr marL="0" lvl="0" indent="0" algn="l">
                        <a:buNone/>
                      </a:pPr>
                      <a:r>
                        <a:t>BMI</a:t>
                      </a:r>
                    </a:p>
                  </a:txBody>
                  <a:tcPr/>
                </a:tc>
                <a:tc>
                  <a:txBody>
                    <a:bodyPr/>
                    <a:lstStyle/>
                    <a:p>
                      <a:pPr marL="0" lvl="0" indent="0" algn="l">
                        <a:buNone/>
                      </a:pPr>
                      <a:r>
                        <a:t>Body mass index (weight/height2 in kg/m2). Reported for participants aged 2 years or older.</a:t>
                      </a:r>
                    </a:p>
                  </a:txBody>
                  <a:tcPr/>
                </a:tc>
                <a:extLst>
                  <a:ext uri="{0D108BD9-81ED-4DB2-BD59-A6C34878D82A}">
                    <a16:rowId xmlns:a16="http://schemas.microsoft.com/office/drawing/2014/main" val="10003"/>
                  </a:ext>
                </a:extLst>
              </a:tr>
              <a:tr h="1137292">
                <a:tc>
                  <a:txBody>
                    <a:bodyPr/>
                    <a:lstStyle/>
                    <a:p>
                      <a:pPr marL="0" lvl="0" indent="0" algn="l">
                        <a:buNone/>
                      </a:pPr>
                      <a:r>
                        <a:t>BMI_WHO</a:t>
                      </a:r>
                    </a:p>
                  </a:txBody>
                  <a:tcPr/>
                </a:tc>
                <a:tc>
                  <a:txBody>
                    <a:bodyPr/>
                    <a:lstStyle/>
                    <a:p>
                      <a:pPr marL="0" lvl="0" indent="0" algn="l">
                        <a:buNone/>
                      </a:pPr>
                      <a:r>
                        <a:t>Body mass index category. Reported for participants aged 2 years or older. One of 12.0_18.4, 18.5_24.9, 25.0_29.9, or 30.0_plus.</a:t>
                      </a:r>
                    </a:p>
                  </a:txBody>
                  <a:tcPr/>
                </a:tc>
                <a:extLst>
                  <a:ext uri="{0D108BD9-81ED-4DB2-BD59-A6C34878D82A}">
                    <a16:rowId xmlns:a16="http://schemas.microsoft.com/office/drawing/2014/main" val="10004"/>
                  </a:ext>
                </a:extLst>
              </a:tr>
              <a:tr h="874840">
                <a:tc>
                  <a:txBody>
                    <a:bodyPr/>
                    <a:lstStyle/>
                    <a:p>
                      <a:pPr marL="0" lvl="0" indent="0" algn="l">
                        <a:buNone/>
                      </a:pPr>
                      <a:r>
                        <a:t>BPSysAve</a:t>
                      </a:r>
                    </a:p>
                  </a:txBody>
                  <a:tcPr/>
                </a:tc>
                <a:tc>
                  <a:txBody>
                    <a:bodyPr/>
                    <a:lstStyle/>
                    <a:p>
                      <a:pPr marL="0" lvl="0" indent="0" algn="l">
                        <a:buNone/>
                      </a:pPr>
                      <a:r>
                        <a:t>Combined systolic blood pressure reading, following the procedure outlined for BPXSAR.</a:t>
                      </a:r>
                    </a:p>
                  </a:txBody>
                  <a:tcPr/>
                </a:tc>
                <a:extLst>
                  <a:ext uri="{0D108BD9-81ED-4DB2-BD59-A6C34878D82A}">
                    <a16:rowId xmlns:a16="http://schemas.microsoft.com/office/drawing/2014/main" val="10005"/>
                  </a:ext>
                </a:extLst>
              </a:tr>
              <a:tr h="1662195">
                <a:tc>
                  <a:txBody>
                    <a:bodyPr/>
                    <a:lstStyle/>
                    <a:p>
                      <a:pPr marL="0" lvl="0" indent="0" algn="l">
                        <a:buNone/>
                      </a:pPr>
                      <a:r>
                        <a:t>Depressed</a:t>
                      </a:r>
                    </a:p>
                  </a:txBody>
                  <a:tcPr/>
                </a:tc>
                <a:tc>
                  <a:txBody>
                    <a:bodyPr/>
                    <a:lstStyle/>
                    <a:p>
                      <a:pPr marL="0" lvl="0" indent="0" algn="l">
                        <a:buNone/>
                      </a:pPr>
                      <a:r>
                        <a:t>Self-reported number of days where participant felt down, depressed or hopeless. Reported for participants aged 18 years or older. One of None, Several, Majority (more than half the days), or AlmostAll.</a:t>
                      </a:r>
                    </a:p>
                  </a:txBody>
                  <a:tcPr/>
                </a:tc>
                <a:extLst>
                  <a:ext uri="{0D108BD9-81ED-4DB2-BD59-A6C34878D82A}">
                    <a16:rowId xmlns:a16="http://schemas.microsoft.com/office/drawing/2014/main" val="10006"/>
                  </a:ext>
                </a:extLst>
              </a:tr>
              <a:tr h="1137292">
                <a:tc>
                  <a:txBody>
                    <a:bodyPr/>
                    <a:lstStyle/>
                    <a:p>
                      <a:pPr marL="0" lvl="0" indent="0" algn="l">
                        <a:buNone/>
                      </a:pPr>
                      <a:r>
                        <a:t>Education</a:t>
                      </a:r>
                    </a:p>
                  </a:txBody>
                  <a:tcPr/>
                </a:tc>
                <a:tc>
                  <a:txBody>
                    <a:bodyPr/>
                    <a:lstStyle/>
                    <a:p>
                      <a:pPr marL="0" lvl="0" indent="0" algn="l">
                        <a:buNone/>
                      </a:pPr>
                      <a:r>
                        <a:t>Educational level of study participant Reported for participants aged 20 years or older. One of 8thGrade, 9-11thGrade, HighSchool, SomeCollege, or CollegeGrad.</a:t>
                      </a:r>
                    </a:p>
                  </a:txBody>
                  <a:tcPr/>
                </a:tc>
                <a:extLst>
                  <a:ext uri="{0D108BD9-81ED-4DB2-BD59-A6C34878D82A}">
                    <a16:rowId xmlns:a16="http://schemas.microsoft.com/office/drawing/2014/main" val="10007"/>
                  </a:ext>
                </a:extLst>
              </a:tr>
              <a:tr h="612388">
                <a:tc>
                  <a:txBody>
                    <a:bodyPr/>
                    <a:lstStyle/>
                    <a:p>
                      <a:pPr marL="0" lvl="0" indent="0" algn="l">
                        <a:buNone/>
                      </a:pPr>
                      <a:r>
                        <a:t>Gender</a:t>
                      </a:r>
                    </a:p>
                  </a:txBody>
                  <a:tcPr/>
                </a:tc>
                <a:tc>
                  <a:txBody>
                    <a:bodyPr/>
                    <a:lstStyle/>
                    <a:p>
                      <a:pPr marL="0" lvl="0" indent="0" algn="l">
                        <a:buNone/>
                      </a:pPr>
                      <a:r>
                        <a:t>Gender (sex) of study participant,coded as male or female</a:t>
                      </a:r>
                    </a:p>
                  </a:txBody>
                  <a:tcPr/>
                </a:tc>
                <a:extLst>
                  <a:ext uri="{0D108BD9-81ED-4DB2-BD59-A6C34878D82A}">
                    <a16:rowId xmlns:a16="http://schemas.microsoft.com/office/drawing/2014/main" val="10008"/>
                  </a:ext>
                </a:extLst>
              </a:tr>
              <a:tr h="1137292">
                <a:tc>
                  <a:txBody>
                    <a:bodyPr/>
                    <a:lstStyle/>
                    <a:p>
                      <a:pPr marL="0" lvl="0" indent="0" algn="l">
                        <a:buNone/>
                      </a:pPr>
                      <a:r>
                        <a:t>HardDrugs</a:t>
                      </a:r>
                    </a:p>
                  </a:txBody>
                  <a:tcPr/>
                </a:tc>
                <a:tc>
                  <a:txBody>
                    <a:bodyPr/>
                    <a:lstStyle/>
                    <a:p>
                      <a:pPr marL="0" lvl="0" indent="0" algn="l">
                        <a:buNone/>
                      </a:pPr>
                      <a:r>
                        <a:t>Participant has tried cocaine, crack cocaine, heroin or methamphetamine. Reported for participants aged 18 to 69 years as Yes or No.</a:t>
                      </a:r>
                    </a:p>
                  </a:txBody>
                  <a:tcPr/>
                </a:tc>
                <a:extLst>
                  <a:ext uri="{0D108BD9-81ED-4DB2-BD59-A6C34878D82A}">
                    <a16:rowId xmlns:a16="http://schemas.microsoft.com/office/drawing/2014/main" val="10009"/>
                  </a:ext>
                </a:extLst>
              </a:tr>
              <a:tr h="1924647">
                <a:tc>
                  <a:txBody>
                    <a:bodyPr/>
                    <a:lstStyle/>
                    <a:p>
                      <a:pPr marL="0" lvl="0" indent="0" algn="l">
                        <a:buNone/>
                      </a:pPr>
                      <a:r>
                        <a:t>HHIncome</a:t>
                      </a:r>
                    </a:p>
                  </a:txBody>
                  <a:tcPr/>
                </a:tc>
                <a:tc>
                  <a:txBody>
                    <a:bodyPr/>
                    <a:lstStyle/>
                    <a:p>
                      <a:pPr marL="0" lvl="0" indent="0" algn="l">
                        <a:buNone/>
                      </a:pPr>
                      <a:r>
                        <a:t>Total annual gross income for the household in US dollars. One of 0 - 4999, 5000 - 9,999, 10000 - 14999, 15000 - 19999, 20000 - 24,999, 25000 - 34999, 35000 - 44999, 45000 - 54999, 55000 - 64999, 65000 - 74999, 75000 - 99999, or 100000 or More.</a:t>
                      </a:r>
                    </a:p>
                  </a:txBody>
                  <a:tcPr/>
                </a:tc>
                <a:extLst>
                  <a:ext uri="{0D108BD9-81ED-4DB2-BD59-A6C34878D82A}">
                    <a16:rowId xmlns:a16="http://schemas.microsoft.com/office/drawing/2014/main" val="10010"/>
                  </a:ext>
                </a:extLst>
              </a:tr>
              <a:tr h="1662195">
                <a:tc>
                  <a:txBody>
                    <a:bodyPr/>
                    <a:lstStyle/>
                    <a:p>
                      <a:pPr marL="0" lvl="0" indent="0" algn="l">
                        <a:buNone/>
                      </a:pPr>
                      <a:r>
                        <a:t>LittleInterest</a:t>
                      </a:r>
                    </a:p>
                  </a:txBody>
                  <a:tcPr/>
                </a:tc>
                <a:tc>
                  <a:txBody>
                    <a:bodyPr/>
                    <a:lstStyle/>
                    <a:p>
                      <a:pPr marL="0" lvl="0" indent="0" algn="l">
                        <a:buNone/>
                      </a:pPr>
                      <a:r>
                        <a:t>Self-reported number of days where participant had little interest in doing things. Reported for participants aged 18 years or older. One of None, Several, Majority (more than half the days), or AlmostAll.</a:t>
                      </a:r>
                    </a:p>
                  </a:txBody>
                  <a:tcPr/>
                </a:tc>
                <a:extLst>
                  <a:ext uri="{0D108BD9-81ED-4DB2-BD59-A6C34878D82A}">
                    <a16:rowId xmlns:a16="http://schemas.microsoft.com/office/drawing/2014/main" val="10011"/>
                  </a:ext>
                </a:extLst>
              </a:tr>
              <a:tr h="874840">
                <a:tc>
                  <a:txBody>
                    <a:bodyPr/>
                    <a:lstStyle/>
                    <a:p>
                      <a:pPr marL="0" lvl="0" indent="0" algn="l">
                        <a:buNone/>
                      </a:pPr>
                      <a:r>
                        <a:t>Marijuana</a:t>
                      </a:r>
                    </a:p>
                  </a:txBody>
                  <a:tcPr/>
                </a:tc>
                <a:tc>
                  <a:txBody>
                    <a:bodyPr/>
                    <a:lstStyle/>
                    <a:p>
                      <a:pPr marL="0" lvl="0" indent="0" algn="l">
                        <a:buNone/>
                      </a:pPr>
                      <a:r>
                        <a:t>Participant has tried marijuana. Reported for participants aged 18 to 59 years as Yes or No.</a:t>
                      </a:r>
                    </a:p>
                  </a:txBody>
                  <a:tcPr/>
                </a:tc>
                <a:extLst>
                  <a:ext uri="{0D108BD9-81ED-4DB2-BD59-A6C34878D82A}">
                    <a16:rowId xmlns:a16="http://schemas.microsoft.com/office/drawing/2014/main" val="10012"/>
                  </a:ext>
                </a:extLst>
              </a:tr>
              <a:tr h="1399744">
                <a:tc>
                  <a:txBody>
                    <a:bodyPr/>
                    <a:lstStyle/>
                    <a:p>
                      <a:pPr marL="0" lvl="0" indent="0" algn="l">
                        <a:buNone/>
                      </a:pPr>
                      <a:r>
                        <a:t>MaritalStatus</a:t>
                      </a:r>
                    </a:p>
                  </a:txBody>
                  <a:tcPr/>
                </a:tc>
                <a:tc>
                  <a:txBody>
                    <a:bodyPr/>
                    <a:lstStyle/>
                    <a:p>
                      <a:pPr marL="0" lvl="0" indent="0" algn="l">
                        <a:buNone/>
                      </a:pPr>
                      <a:r>
                        <a:t>Marital status of study participant. Reported for participants aged 20 years or older. One of Married, Widowed, Divorced, Separated, NeverMarried, or LivePartner (living with partner).</a:t>
                      </a:r>
                    </a:p>
                  </a:txBody>
                  <a:tcPr/>
                </a:tc>
                <a:extLst>
                  <a:ext uri="{0D108BD9-81ED-4DB2-BD59-A6C34878D82A}">
                    <a16:rowId xmlns:a16="http://schemas.microsoft.com/office/drawing/2014/main" val="10013"/>
                  </a:ext>
                </a:extLst>
              </a:tr>
              <a:tr h="612388">
                <a:tc>
                  <a:txBody>
                    <a:bodyPr/>
                    <a:lstStyle/>
                    <a:p>
                      <a:pPr marL="0" lvl="0" indent="0" algn="l">
                        <a:buNone/>
                      </a:pPr>
                      <a:r>
                        <a:t>Race1</a:t>
                      </a:r>
                    </a:p>
                  </a:txBody>
                  <a:tcPr/>
                </a:tc>
                <a:tc>
                  <a:txBody>
                    <a:bodyPr/>
                    <a:lstStyle/>
                    <a:p>
                      <a:pPr marL="0" lvl="0" indent="0" algn="l">
                        <a:buNone/>
                      </a:pPr>
                      <a:r>
                        <a:t>Reported race of study participant: Mexican, Hispanic, White, Black, or Other.</a:t>
                      </a:r>
                    </a:p>
                  </a:txBody>
                  <a:tcPr/>
                </a:tc>
                <a:extLst>
                  <a:ext uri="{0D108BD9-81ED-4DB2-BD59-A6C34878D82A}">
                    <a16:rowId xmlns:a16="http://schemas.microsoft.com/office/drawing/2014/main" val="10014"/>
                  </a:ext>
                </a:extLst>
              </a:tr>
              <a:tr h="1137292">
                <a:tc>
                  <a:txBody>
                    <a:bodyPr/>
                    <a:lstStyle/>
                    <a:p>
                      <a:pPr marL="0" lvl="0" indent="0" algn="l">
                        <a:buNone/>
                      </a:pPr>
                      <a:r>
                        <a:t>Race3</a:t>
                      </a:r>
                    </a:p>
                  </a:txBody>
                  <a:tcPr/>
                </a:tc>
                <a:tc>
                  <a:txBody>
                    <a:bodyPr/>
                    <a:lstStyle/>
                    <a:p>
                      <a:pPr marL="0" lvl="0" indent="0" algn="l">
                        <a:buNone/>
                      </a:pPr>
                      <a:r>
                        <a:t>Reported race of study participant, including non-Hispanic Asian category: Mexican, Hispanic, White, Black, Asian, or Other. Not availale for 2009-10.</a:t>
                      </a:r>
                    </a:p>
                  </a:txBody>
                  <a:tcPr/>
                </a:tc>
                <a:extLst>
                  <a:ext uri="{0D108BD9-81ED-4DB2-BD59-A6C34878D82A}">
                    <a16:rowId xmlns:a16="http://schemas.microsoft.com/office/drawing/2014/main" val="10015"/>
                  </a:ext>
                </a:extLst>
              </a:tr>
              <a:tr h="1399744">
                <a:tc>
                  <a:txBody>
                    <a:bodyPr/>
                    <a:lstStyle/>
                    <a:p>
                      <a:pPr marL="0" lvl="0" indent="0" algn="l">
                        <a:buNone/>
                      </a:pPr>
                      <a:r>
                        <a:t>RegularMarij</a:t>
                      </a:r>
                    </a:p>
                  </a:txBody>
                  <a:tcPr/>
                </a:tc>
                <a:tc>
                  <a:txBody>
                    <a:bodyPr/>
                    <a:lstStyle/>
                    <a:p>
                      <a:pPr marL="0" lvl="0" indent="0" algn="l">
                        <a:buNone/>
                      </a:pPr>
                      <a:r>
                        <a:t>Participant has been/is a regular marijuana user (used at least once a month for a year). Reported for participants aged 18 to 59 years as Yes or No.</a:t>
                      </a:r>
                    </a:p>
                  </a:txBody>
                  <a:tcPr/>
                </a:tc>
                <a:extLst>
                  <a:ext uri="{0D108BD9-81ED-4DB2-BD59-A6C34878D82A}">
                    <a16:rowId xmlns:a16="http://schemas.microsoft.com/office/drawing/2014/main" val="10016"/>
                  </a:ext>
                </a:extLst>
              </a:tr>
              <a:tr h="874840">
                <a:tc>
                  <a:txBody>
                    <a:bodyPr/>
                    <a:lstStyle/>
                    <a:p>
                      <a:pPr marL="0" lvl="0" indent="0" algn="l">
                        <a:buNone/>
                      </a:pPr>
                      <a:r>
                        <a:t>AgeRegMarij,"Age</a:t>
                      </a:r>
                    </a:p>
                  </a:txBody>
                  <a:tcPr/>
                </a:tc>
                <a:tc>
                  <a:txBody>
                    <a:bodyPr/>
                    <a:lstStyle/>
                    <a:p>
                      <a:pPr marL="0" lvl="0" indent="0" algn="l">
                        <a:buNone/>
                      </a:pPr>
                      <a:r>
                        <a:t>of participant when first started regularly using marijuana. Reported for participants aged 18 to 59 years.</a:t>
                      </a:r>
                    </a:p>
                  </a:txBody>
                  <a:tcPr/>
                </a:tc>
                <a:extLst>
                  <a:ext uri="{0D108BD9-81ED-4DB2-BD59-A6C34878D82A}">
                    <a16:rowId xmlns:a16="http://schemas.microsoft.com/office/drawing/2014/main" val="10017"/>
                  </a:ext>
                </a:extLst>
              </a:tr>
              <a:tr h="1137292">
                <a:tc>
                  <a:txBody>
                    <a:bodyPr/>
                    <a:lstStyle/>
                    <a:p>
                      <a:pPr marL="0" lvl="0" indent="0" algn="l">
                        <a:buNone/>
                      </a:pPr>
                      <a:r>
                        <a:t>SleepHrsNight</a:t>
                      </a:r>
                    </a:p>
                  </a:txBody>
                  <a:tcPr/>
                </a:tc>
                <a:tc>
                  <a:txBody>
                    <a:bodyPr/>
                    <a:lstStyle/>
                    <a:p>
                      <a:pPr marL="0" lvl="0" indent="0" algn="l">
                        <a:buNone/>
                      </a:pPr>
                      <a:r>
                        <a:t>Self-reported number of hours study participant usually gets at night on weekdays or workdays. Reported for participants aged 16 years and older.</a:t>
                      </a:r>
                    </a:p>
                  </a:txBody>
                  <a:tcPr/>
                </a:tc>
                <a:extLst>
                  <a:ext uri="{0D108BD9-81ED-4DB2-BD59-A6C34878D82A}">
                    <a16:rowId xmlns:a16="http://schemas.microsoft.com/office/drawing/2014/main" val="10018"/>
                  </a:ext>
                </a:extLst>
              </a:tr>
              <a:tr h="1137292">
                <a:tc>
                  <a:txBody>
                    <a:bodyPr/>
                    <a:lstStyle/>
                    <a:p>
                      <a:pPr marL="0" lvl="0" indent="0" algn="l">
                        <a:buNone/>
                      </a:pPr>
                      <a:r>
                        <a:t>SleepTrouble</a:t>
                      </a:r>
                    </a:p>
                  </a:txBody>
                  <a:tcPr/>
                </a:tc>
                <a:tc>
                  <a:txBody>
                    <a:bodyPr/>
                    <a:lstStyle/>
                    <a:p>
                      <a:pPr marL="0" lvl="0" indent="0" algn="l">
                        <a:buNone/>
                      </a:pPr>
                      <a:r>
                        <a:t>Participant has told a doctor or other health professional that they had trouble sleeping. Reported for participants aged 16 years and older. Coded as Yes or No.</a:t>
                      </a:r>
                    </a:p>
                  </a:txBody>
                  <a:tcPr/>
                </a:tc>
                <a:extLst>
                  <a:ext uri="{0D108BD9-81ED-4DB2-BD59-A6C34878D82A}">
                    <a16:rowId xmlns:a16="http://schemas.microsoft.com/office/drawing/2014/main" val="10019"/>
                  </a:ext>
                </a:extLst>
              </a:tr>
              <a:tr h="612388">
                <a:tc>
                  <a:txBody>
                    <a:bodyPr/>
                    <a:lstStyle/>
                    <a:p>
                      <a:pPr marL="0" lvl="0" indent="0" algn="l">
                        <a:buNone/>
                      </a:pPr>
                      <a:r>
                        <a:t>SurveyYr</a:t>
                      </a:r>
                    </a:p>
                  </a:txBody>
                  <a:tcPr/>
                </a:tc>
                <a:tc>
                  <a:txBody>
                    <a:bodyPr/>
                    <a:lstStyle/>
                    <a:p>
                      <a:pPr marL="0" lvl="0" indent="0" algn="l">
                        <a:buNone/>
                      </a:pPr>
                      <a:r>
                        <a:t>Which survey the participant participated in.</a:t>
                      </a:r>
                    </a:p>
                  </a:txBody>
                  <a:tcPr/>
                </a:tc>
                <a:extLst>
                  <a:ext uri="{0D108BD9-81ED-4DB2-BD59-A6C34878D82A}">
                    <a16:rowId xmlns:a16="http://schemas.microsoft.com/office/drawing/2014/main" val="10020"/>
                  </a:ext>
                </a:extLst>
              </a:tr>
              <a:tr h="874840">
                <a:tc>
                  <a:txBody>
                    <a:bodyPr/>
                    <a:lstStyle/>
                    <a:p>
                      <a:pPr marL="0" lvl="0" indent="0" algn="l">
                        <a:buNone/>
                      </a:pPr>
                      <a:r>
                        <a:t>TotChol</a:t>
                      </a:r>
                    </a:p>
                  </a:txBody>
                  <a:tcPr/>
                </a:tc>
                <a:tc>
                  <a:txBody>
                    <a:bodyPr/>
                    <a:lstStyle/>
                    <a:p>
                      <a:pPr marL="0" lvl="0" indent="0" algn="l">
                        <a:buNone/>
                      </a:pPr>
                      <a:r>
                        <a:t>Total HDL cholesterol in mmol/L. Reported for participants aged 6 years or older.</a:t>
                      </a:r>
                    </a:p>
                  </a:txBody>
                  <a:tcPr/>
                </a:tc>
                <a:extLst>
                  <a:ext uri="{0D108BD9-81ED-4DB2-BD59-A6C34878D82A}">
                    <a16:rowId xmlns:a16="http://schemas.microsoft.com/office/drawing/2014/main" val="10021"/>
                  </a:ext>
                </a:extLst>
              </a:tr>
              <a:tr h="1662195">
                <a:tc>
                  <a:txBody>
                    <a:bodyPr/>
                    <a:lstStyle/>
                    <a:p>
                      <a:pPr marL="0" lvl="0" indent="0" algn="l">
                        <a:buNone/>
                      </a:pPr>
                      <a:r>
                        <a:t>TVHrsDay</a:t>
                      </a:r>
                    </a:p>
                  </a:txBody>
                  <a:tcPr/>
                </a:tc>
                <a:tc>
                  <a:txBody>
                    <a:bodyPr/>
                    <a:lstStyle/>
                    <a:p>
                      <a:pPr marL="0" lvl="0" indent="0" algn="l">
                        <a:buNone/>
                      </a:pPr>
                      <a:r>
                        <a:rPr dirty="0"/>
                        <a:t>Number of hours per day on average participant watched TV over the past 30 days. Reported for participants 2 years or older. One of 0_to_1hr, 1_hr, 2_hr, 3_hr, 4_hr, More_4_hr. Not available 2009-2010.</a:t>
                      </a:r>
                    </a:p>
                  </a:txBody>
                  <a:tcPr/>
                </a:tc>
                <a:extLst>
                  <a:ext uri="{0D108BD9-81ED-4DB2-BD59-A6C34878D82A}">
                    <a16:rowId xmlns:a16="http://schemas.microsoft.com/office/drawing/2014/main" val="10022"/>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2058</Words>
  <Application>Microsoft Office PowerPoint</Application>
  <PresentationFormat>On-screen Show (4:3)</PresentationFormat>
  <Paragraphs>221</Paragraphs>
  <Slides>43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Calibri</vt:lpstr>
      <vt:lpstr>Courier</vt:lpstr>
      <vt:lpstr>Office Theme</vt:lpstr>
      <vt:lpstr>Exploratory Data Analysis</vt:lpstr>
      <vt:lpstr>What is Data Science?</vt:lpstr>
      <vt:lpstr>What are Data Science Skills?</vt:lpstr>
      <vt:lpstr>Where can you get these skills?</vt:lpstr>
      <vt:lpstr>Our Overall Goal</vt:lpstr>
      <vt:lpstr>What is NHANES and why are we looking at it?</vt:lpstr>
      <vt:lpstr>Please Note</vt:lpstr>
      <vt:lpstr>What is a Data Dictionary?</vt:lpstr>
      <vt:lpstr>NHANES Data Dictionary</vt:lpstr>
      <vt:lpstr>Outcomes</vt:lpstr>
      <vt:lpstr>Before we Start</vt:lpstr>
      <vt:lpstr>Take a Look at the Data as a Sheet</vt:lpstr>
      <vt:lpstr>What is Exploratory Data Analysis?</vt:lpstr>
      <vt:lpstr>Remember</vt:lpstr>
      <vt:lpstr>EDA is about Visualization First</vt:lpstr>
      <vt:lpstr>Running the Explorer App</vt:lpstr>
      <vt:lpstr>Map your questions to a tab:</vt:lpstr>
      <vt:lpstr>What is the Overview Tab for?</vt:lpstr>
      <vt:lpstr>PowerPoint Presentation</vt:lpstr>
      <vt:lpstr>Overview Tab</vt:lpstr>
      <vt:lpstr>Let’s try it!</vt:lpstr>
      <vt:lpstr>What is the Category Tab for?</vt:lpstr>
      <vt:lpstr>Categorical Tab</vt:lpstr>
      <vt:lpstr>Categorical Example</vt:lpstr>
      <vt:lpstr>PowerPoint Presentation</vt:lpstr>
      <vt:lpstr>Categories: Let’s try it!</vt:lpstr>
      <vt:lpstr>Why is the Data Missing?</vt:lpstr>
      <vt:lpstr>Things to Consider about Missing Data</vt:lpstr>
      <vt:lpstr>Assessing Missing Data: NaNiar</vt:lpstr>
      <vt:lpstr>PowerPoint Presentation</vt:lpstr>
      <vt:lpstr>Assessing Missing Data: NaNiar</vt:lpstr>
      <vt:lpstr>What do you do if the data is missing?</vt:lpstr>
      <vt:lpstr>Continuous Tab</vt:lpstr>
      <vt:lpstr>Continuous Scatter</vt:lpstr>
      <vt:lpstr>PowerPoint Presentation</vt:lpstr>
      <vt:lpstr>Continuous Boxplot</vt:lpstr>
      <vt:lpstr>PowerPoint Presentation</vt:lpstr>
      <vt:lpstr>Continuous: Let’s Try it!</vt:lpstr>
      <vt:lpstr>Depression Questions</vt:lpstr>
      <vt:lpstr>Let’s learn from each other</vt:lpstr>
      <vt:lpstr>Some Final Notes about NHANES</vt:lpstr>
      <vt:lpstr>Congratulations</vt:lpstr>
      <vt:lpstr>Burro</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dc:title>
  <dc:creator>Ted Laderas</dc:creator>
  <cp:keywords/>
  <cp:lastModifiedBy>Ted Laderas</cp:lastModifiedBy>
  <cp:revision>2</cp:revision>
  <dcterms:created xsi:type="dcterms:W3CDTF">2019-04-08T19:44:48Z</dcterms:created>
  <dcterms:modified xsi:type="dcterms:W3CDTF">2019-04-08T19:55:22Z</dcterms:modified>
</cp:coreProperties>
</file>